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2" r:id="rId5"/>
    <p:sldId id="271" r:id="rId6"/>
    <p:sldId id="273" r:id="rId7"/>
    <p:sldId id="274" r:id="rId8"/>
    <p:sldId id="275" r:id="rId9"/>
    <p:sldId id="264" r:id="rId10"/>
    <p:sldId id="279" r:id="rId11"/>
    <p:sldId id="285" r:id="rId12"/>
    <p:sldId id="280" r:id="rId13"/>
    <p:sldId id="281" r:id="rId14"/>
    <p:sldId id="263" r:id="rId15"/>
    <p:sldId id="265" r:id="rId16"/>
    <p:sldId id="266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613F9-9F80-487E-A9AB-C04C5E940B3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41281E-1D09-465E-B80B-652DCD076FFE}">
      <dgm:prSet/>
      <dgm:spPr/>
      <dgm:t>
        <a:bodyPr/>
        <a:lstStyle/>
        <a:p>
          <a:r>
            <a:rPr lang="sr-Latn-RS"/>
            <a:t>Omiljena igra iz detinjtsva</a:t>
          </a:r>
          <a:endParaRPr lang="en-US"/>
        </a:p>
      </dgm:t>
    </dgm:pt>
    <dgm:pt modelId="{2305EB01-3F74-4A66-9468-47433806938D}" type="parTrans" cxnId="{BB3A53FF-FE64-4589-84F4-BFE3D0161885}">
      <dgm:prSet/>
      <dgm:spPr/>
      <dgm:t>
        <a:bodyPr/>
        <a:lstStyle/>
        <a:p>
          <a:endParaRPr lang="en-US"/>
        </a:p>
      </dgm:t>
    </dgm:pt>
    <dgm:pt modelId="{BFE2DE4A-0F04-45DD-9250-BD34CA574EB0}" type="sibTrans" cxnId="{BB3A53FF-FE64-4589-84F4-BFE3D0161885}">
      <dgm:prSet/>
      <dgm:spPr/>
      <dgm:t>
        <a:bodyPr/>
        <a:lstStyle/>
        <a:p>
          <a:endParaRPr lang="en-US"/>
        </a:p>
      </dgm:t>
    </dgm:pt>
    <dgm:pt modelId="{FB5E2936-A4BB-4B92-811F-7F6993FE9DE4}">
      <dgm:prSet/>
      <dgm:spPr/>
      <dgm:t>
        <a:bodyPr/>
        <a:lstStyle/>
        <a:p>
          <a:r>
            <a:rPr lang="sr-Latn-RS"/>
            <a:t>Omiljena igračka iz detinjstva</a:t>
          </a:r>
          <a:endParaRPr lang="en-US"/>
        </a:p>
      </dgm:t>
    </dgm:pt>
    <dgm:pt modelId="{AC5F42F3-B314-4B81-92BE-5B3228AFD8DD}" type="parTrans" cxnId="{3A92459F-699F-4F55-B3D2-410307E78BEE}">
      <dgm:prSet/>
      <dgm:spPr/>
      <dgm:t>
        <a:bodyPr/>
        <a:lstStyle/>
        <a:p>
          <a:endParaRPr lang="en-US"/>
        </a:p>
      </dgm:t>
    </dgm:pt>
    <dgm:pt modelId="{C2026C70-8663-450A-B024-3B14ED1CF759}" type="sibTrans" cxnId="{3A92459F-699F-4F55-B3D2-410307E78BEE}">
      <dgm:prSet/>
      <dgm:spPr/>
      <dgm:t>
        <a:bodyPr/>
        <a:lstStyle/>
        <a:p>
          <a:endParaRPr lang="en-US"/>
        </a:p>
      </dgm:t>
    </dgm:pt>
    <dgm:pt modelId="{3CFAD810-6AA0-4B16-8FF7-EACC260A7A97}" type="pres">
      <dgm:prSet presAssocID="{8F9613F9-9F80-487E-A9AB-C04C5E940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58D9F1-6657-4AE1-A0C9-896945986A73}" type="pres">
      <dgm:prSet presAssocID="{C141281E-1D09-465E-B80B-652DCD076FFE}" presName="hierRoot1" presStyleCnt="0"/>
      <dgm:spPr/>
    </dgm:pt>
    <dgm:pt modelId="{E711A9EA-E45C-440E-B3DA-EB24EAB0ABCF}" type="pres">
      <dgm:prSet presAssocID="{C141281E-1D09-465E-B80B-652DCD076FFE}" presName="composite" presStyleCnt="0"/>
      <dgm:spPr/>
    </dgm:pt>
    <dgm:pt modelId="{3AB3D4FC-0A30-4725-9D4E-83D3F9AFA878}" type="pres">
      <dgm:prSet presAssocID="{C141281E-1D09-465E-B80B-652DCD076FFE}" presName="background" presStyleLbl="node0" presStyleIdx="0" presStyleCnt="2"/>
      <dgm:spPr/>
    </dgm:pt>
    <dgm:pt modelId="{83FA6AB2-F544-4162-B2A6-95C52F65AAF1}" type="pres">
      <dgm:prSet presAssocID="{C141281E-1D09-465E-B80B-652DCD076FFE}" presName="text" presStyleLbl="fgAcc0" presStyleIdx="0" presStyleCnt="2">
        <dgm:presLayoutVars>
          <dgm:chPref val="3"/>
        </dgm:presLayoutVars>
      </dgm:prSet>
      <dgm:spPr/>
    </dgm:pt>
    <dgm:pt modelId="{BF8672BB-06AE-4D00-AE22-EBA3F60AE058}" type="pres">
      <dgm:prSet presAssocID="{C141281E-1D09-465E-B80B-652DCD076FFE}" presName="hierChild2" presStyleCnt="0"/>
      <dgm:spPr/>
    </dgm:pt>
    <dgm:pt modelId="{09A5BD91-687C-4C9D-B2DC-93D1928073B5}" type="pres">
      <dgm:prSet presAssocID="{FB5E2936-A4BB-4B92-811F-7F6993FE9DE4}" presName="hierRoot1" presStyleCnt="0"/>
      <dgm:spPr/>
    </dgm:pt>
    <dgm:pt modelId="{594085DC-3098-49AB-9ABA-635BAFDDFC75}" type="pres">
      <dgm:prSet presAssocID="{FB5E2936-A4BB-4B92-811F-7F6993FE9DE4}" presName="composite" presStyleCnt="0"/>
      <dgm:spPr/>
    </dgm:pt>
    <dgm:pt modelId="{F07F89A7-4DAD-4513-B577-11F2EB4CAEE7}" type="pres">
      <dgm:prSet presAssocID="{FB5E2936-A4BB-4B92-811F-7F6993FE9DE4}" presName="background" presStyleLbl="node0" presStyleIdx="1" presStyleCnt="2"/>
      <dgm:spPr/>
    </dgm:pt>
    <dgm:pt modelId="{D4DE54B9-7009-4F3F-8C54-9C90230ABBDB}" type="pres">
      <dgm:prSet presAssocID="{FB5E2936-A4BB-4B92-811F-7F6993FE9DE4}" presName="text" presStyleLbl="fgAcc0" presStyleIdx="1" presStyleCnt="2">
        <dgm:presLayoutVars>
          <dgm:chPref val="3"/>
        </dgm:presLayoutVars>
      </dgm:prSet>
      <dgm:spPr/>
    </dgm:pt>
    <dgm:pt modelId="{237FEF7C-0101-4471-928B-1E5E9404C651}" type="pres">
      <dgm:prSet presAssocID="{FB5E2936-A4BB-4B92-811F-7F6993FE9DE4}" presName="hierChild2" presStyleCnt="0"/>
      <dgm:spPr/>
    </dgm:pt>
  </dgm:ptLst>
  <dgm:cxnLst>
    <dgm:cxn modelId="{CEDA775E-6FA2-4B6B-975B-20A3BFF77C7B}" type="presOf" srcId="{C141281E-1D09-465E-B80B-652DCD076FFE}" destId="{83FA6AB2-F544-4162-B2A6-95C52F65AAF1}" srcOrd="0" destOrd="0" presId="urn:microsoft.com/office/officeart/2005/8/layout/hierarchy1"/>
    <dgm:cxn modelId="{71BC728F-E795-421D-ACE4-E7116FEE9622}" type="presOf" srcId="{FB5E2936-A4BB-4B92-811F-7F6993FE9DE4}" destId="{D4DE54B9-7009-4F3F-8C54-9C90230ABBDB}" srcOrd="0" destOrd="0" presId="urn:microsoft.com/office/officeart/2005/8/layout/hierarchy1"/>
    <dgm:cxn modelId="{3A92459F-699F-4F55-B3D2-410307E78BEE}" srcId="{8F9613F9-9F80-487E-A9AB-C04C5E940B32}" destId="{FB5E2936-A4BB-4B92-811F-7F6993FE9DE4}" srcOrd="1" destOrd="0" parTransId="{AC5F42F3-B314-4B81-92BE-5B3228AFD8DD}" sibTransId="{C2026C70-8663-450A-B024-3B14ED1CF759}"/>
    <dgm:cxn modelId="{8A19CDCA-BA28-408C-9DB7-931890AFBF17}" type="presOf" srcId="{8F9613F9-9F80-487E-A9AB-C04C5E940B32}" destId="{3CFAD810-6AA0-4B16-8FF7-EACC260A7A97}" srcOrd="0" destOrd="0" presId="urn:microsoft.com/office/officeart/2005/8/layout/hierarchy1"/>
    <dgm:cxn modelId="{BB3A53FF-FE64-4589-84F4-BFE3D0161885}" srcId="{8F9613F9-9F80-487E-A9AB-C04C5E940B32}" destId="{C141281E-1D09-465E-B80B-652DCD076FFE}" srcOrd="0" destOrd="0" parTransId="{2305EB01-3F74-4A66-9468-47433806938D}" sibTransId="{BFE2DE4A-0F04-45DD-9250-BD34CA574EB0}"/>
    <dgm:cxn modelId="{8AC1F70C-F92A-423E-9DB2-F401AF70AFA4}" type="presParOf" srcId="{3CFAD810-6AA0-4B16-8FF7-EACC260A7A97}" destId="{3058D9F1-6657-4AE1-A0C9-896945986A73}" srcOrd="0" destOrd="0" presId="urn:microsoft.com/office/officeart/2005/8/layout/hierarchy1"/>
    <dgm:cxn modelId="{F18800A2-88C0-4ED9-B305-191B1E8173AF}" type="presParOf" srcId="{3058D9F1-6657-4AE1-A0C9-896945986A73}" destId="{E711A9EA-E45C-440E-B3DA-EB24EAB0ABCF}" srcOrd="0" destOrd="0" presId="urn:microsoft.com/office/officeart/2005/8/layout/hierarchy1"/>
    <dgm:cxn modelId="{F832D366-768B-4B9D-843E-36EE96F0A2B2}" type="presParOf" srcId="{E711A9EA-E45C-440E-B3DA-EB24EAB0ABCF}" destId="{3AB3D4FC-0A30-4725-9D4E-83D3F9AFA878}" srcOrd="0" destOrd="0" presId="urn:microsoft.com/office/officeart/2005/8/layout/hierarchy1"/>
    <dgm:cxn modelId="{7892EABC-7A38-4D55-9073-3E85908C7386}" type="presParOf" srcId="{E711A9EA-E45C-440E-B3DA-EB24EAB0ABCF}" destId="{83FA6AB2-F544-4162-B2A6-95C52F65AAF1}" srcOrd="1" destOrd="0" presId="urn:microsoft.com/office/officeart/2005/8/layout/hierarchy1"/>
    <dgm:cxn modelId="{7F7CCC11-022F-4178-98FF-A538F51AFB1D}" type="presParOf" srcId="{3058D9F1-6657-4AE1-A0C9-896945986A73}" destId="{BF8672BB-06AE-4D00-AE22-EBA3F60AE058}" srcOrd="1" destOrd="0" presId="urn:microsoft.com/office/officeart/2005/8/layout/hierarchy1"/>
    <dgm:cxn modelId="{7DD4889E-3E4A-4165-BB03-A3515F0356C4}" type="presParOf" srcId="{3CFAD810-6AA0-4B16-8FF7-EACC260A7A97}" destId="{09A5BD91-687C-4C9D-B2DC-93D1928073B5}" srcOrd="1" destOrd="0" presId="urn:microsoft.com/office/officeart/2005/8/layout/hierarchy1"/>
    <dgm:cxn modelId="{95F7BAE8-A3B9-4058-9475-AEA0B9188889}" type="presParOf" srcId="{09A5BD91-687C-4C9D-B2DC-93D1928073B5}" destId="{594085DC-3098-49AB-9ABA-635BAFDDFC75}" srcOrd="0" destOrd="0" presId="urn:microsoft.com/office/officeart/2005/8/layout/hierarchy1"/>
    <dgm:cxn modelId="{5DC03679-B651-4D03-9416-69E4BCD7C733}" type="presParOf" srcId="{594085DC-3098-49AB-9ABA-635BAFDDFC75}" destId="{F07F89A7-4DAD-4513-B577-11F2EB4CAEE7}" srcOrd="0" destOrd="0" presId="urn:microsoft.com/office/officeart/2005/8/layout/hierarchy1"/>
    <dgm:cxn modelId="{3E19FD36-7383-45D2-B3C9-3E3F5BD0ECDA}" type="presParOf" srcId="{594085DC-3098-49AB-9ABA-635BAFDDFC75}" destId="{D4DE54B9-7009-4F3F-8C54-9C90230ABBDB}" srcOrd="1" destOrd="0" presId="urn:microsoft.com/office/officeart/2005/8/layout/hierarchy1"/>
    <dgm:cxn modelId="{592F3B71-8BF3-4647-9A7B-B41D0CD67522}" type="presParOf" srcId="{09A5BD91-687C-4C9D-B2DC-93D1928073B5}" destId="{237FEF7C-0101-4471-928B-1E5E9404C6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5B60E-646B-47E7-B031-FEFF74B3D9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E97A4E-13F7-47F2-94D4-70253CC0F799}">
      <dgm:prSet/>
      <dgm:spPr/>
      <dgm:t>
        <a:bodyPr/>
        <a:lstStyle/>
        <a:p>
          <a:r>
            <a:rPr lang="sr-Latn-RS"/>
            <a:t>Zašto je igra važna deci?</a:t>
          </a:r>
          <a:endParaRPr lang="en-US"/>
        </a:p>
      </dgm:t>
    </dgm:pt>
    <dgm:pt modelId="{5CAC5BD0-55EE-421F-8525-F81B2817DB46}" type="parTrans" cxnId="{D0B0BD55-B536-438B-A279-933BDFD6E310}">
      <dgm:prSet/>
      <dgm:spPr/>
      <dgm:t>
        <a:bodyPr/>
        <a:lstStyle/>
        <a:p>
          <a:endParaRPr lang="en-US"/>
        </a:p>
      </dgm:t>
    </dgm:pt>
    <dgm:pt modelId="{5DEFF625-E21C-4535-8B0E-9945AB0557DA}" type="sibTrans" cxnId="{D0B0BD55-B536-438B-A279-933BDFD6E310}">
      <dgm:prSet/>
      <dgm:spPr/>
      <dgm:t>
        <a:bodyPr/>
        <a:lstStyle/>
        <a:p>
          <a:endParaRPr lang="en-US"/>
        </a:p>
      </dgm:t>
    </dgm:pt>
    <dgm:pt modelId="{38223D0E-732A-46BB-8CB4-56078B2494FD}">
      <dgm:prSet/>
      <dgm:spPr/>
      <dgm:t>
        <a:bodyPr/>
        <a:lstStyle/>
        <a:p>
          <a:r>
            <a:rPr lang="sr-Latn-RS"/>
            <a:t>Kako odrasli gledaju na igru dece?</a:t>
          </a:r>
          <a:endParaRPr lang="en-US"/>
        </a:p>
      </dgm:t>
    </dgm:pt>
    <dgm:pt modelId="{137FFB88-BC6B-4D54-995A-DF4B6A98D970}" type="parTrans" cxnId="{AC1E9780-1B18-4B7C-A1F6-776CEC4060F2}">
      <dgm:prSet/>
      <dgm:spPr/>
      <dgm:t>
        <a:bodyPr/>
        <a:lstStyle/>
        <a:p>
          <a:endParaRPr lang="en-US"/>
        </a:p>
      </dgm:t>
    </dgm:pt>
    <dgm:pt modelId="{EFD25B0B-55B0-4B7F-A6CE-B3EE797A9035}" type="sibTrans" cxnId="{AC1E9780-1B18-4B7C-A1F6-776CEC4060F2}">
      <dgm:prSet/>
      <dgm:spPr/>
      <dgm:t>
        <a:bodyPr/>
        <a:lstStyle/>
        <a:p>
          <a:endParaRPr lang="en-US"/>
        </a:p>
      </dgm:t>
    </dgm:pt>
    <dgm:pt modelId="{E1D1EBE5-4F7F-4568-A196-A4890D06393E}">
      <dgm:prSet/>
      <dgm:spPr/>
      <dgm:t>
        <a:bodyPr/>
        <a:lstStyle/>
        <a:p>
          <a:r>
            <a:rPr lang="sr-Latn-RS"/>
            <a:t>Da li se samo deca igraju?</a:t>
          </a:r>
          <a:endParaRPr lang="en-US"/>
        </a:p>
      </dgm:t>
    </dgm:pt>
    <dgm:pt modelId="{A1F71F76-8185-4858-9B2C-8938683E4533}" type="parTrans" cxnId="{89ED3378-6A05-4327-B14F-2E1B86819765}">
      <dgm:prSet/>
      <dgm:spPr/>
      <dgm:t>
        <a:bodyPr/>
        <a:lstStyle/>
        <a:p>
          <a:endParaRPr lang="en-US"/>
        </a:p>
      </dgm:t>
    </dgm:pt>
    <dgm:pt modelId="{B339B6DA-4DA8-437C-B9AD-15EABD3B75CB}" type="sibTrans" cxnId="{89ED3378-6A05-4327-B14F-2E1B86819765}">
      <dgm:prSet/>
      <dgm:spPr/>
      <dgm:t>
        <a:bodyPr/>
        <a:lstStyle/>
        <a:p>
          <a:endParaRPr lang="en-US"/>
        </a:p>
      </dgm:t>
    </dgm:pt>
    <dgm:pt modelId="{5D260FCF-8379-4BD3-8E16-818F016FB1D9}" type="pres">
      <dgm:prSet presAssocID="{F915B60E-646B-47E7-B031-FEFF74B3D9CE}" presName="linear" presStyleCnt="0">
        <dgm:presLayoutVars>
          <dgm:animLvl val="lvl"/>
          <dgm:resizeHandles val="exact"/>
        </dgm:presLayoutVars>
      </dgm:prSet>
      <dgm:spPr/>
    </dgm:pt>
    <dgm:pt modelId="{7AFA1F69-9161-4F67-AED5-D247EE08E3D3}" type="pres">
      <dgm:prSet presAssocID="{D6E97A4E-13F7-47F2-94D4-70253CC0F79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A8D288-CB6A-45A9-82E8-01E65F2327D9}" type="pres">
      <dgm:prSet presAssocID="{5DEFF625-E21C-4535-8B0E-9945AB0557DA}" presName="spacer" presStyleCnt="0"/>
      <dgm:spPr/>
    </dgm:pt>
    <dgm:pt modelId="{55C385AA-191B-4BC2-89D6-A5E68A2A4E41}" type="pres">
      <dgm:prSet presAssocID="{38223D0E-732A-46BB-8CB4-56078B2494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3F73E7-6AF7-4B4C-87BA-587EB6467254}" type="pres">
      <dgm:prSet presAssocID="{EFD25B0B-55B0-4B7F-A6CE-B3EE797A9035}" presName="spacer" presStyleCnt="0"/>
      <dgm:spPr/>
    </dgm:pt>
    <dgm:pt modelId="{A8BEDF7B-8113-431A-A030-BEB63A991DED}" type="pres">
      <dgm:prSet presAssocID="{E1D1EBE5-4F7F-4568-A196-A4890D06393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A6D92D-8B7D-4F54-A60C-8116153B88AE}" type="presOf" srcId="{E1D1EBE5-4F7F-4568-A196-A4890D06393E}" destId="{A8BEDF7B-8113-431A-A030-BEB63A991DED}" srcOrd="0" destOrd="0" presId="urn:microsoft.com/office/officeart/2005/8/layout/vList2"/>
    <dgm:cxn modelId="{069CAE2F-E030-4251-A1BF-2D349BD664C3}" type="presOf" srcId="{38223D0E-732A-46BB-8CB4-56078B2494FD}" destId="{55C385AA-191B-4BC2-89D6-A5E68A2A4E41}" srcOrd="0" destOrd="0" presId="urn:microsoft.com/office/officeart/2005/8/layout/vList2"/>
    <dgm:cxn modelId="{D0B0BD55-B536-438B-A279-933BDFD6E310}" srcId="{F915B60E-646B-47E7-B031-FEFF74B3D9CE}" destId="{D6E97A4E-13F7-47F2-94D4-70253CC0F799}" srcOrd="0" destOrd="0" parTransId="{5CAC5BD0-55EE-421F-8525-F81B2817DB46}" sibTransId="{5DEFF625-E21C-4535-8B0E-9945AB0557DA}"/>
    <dgm:cxn modelId="{89ED3378-6A05-4327-B14F-2E1B86819765}" srcId="{F915B60E-646B-47E7-B031-FEFF74B3D9CE}" destId="{E1D1EBE5-4F7F-4568-A196-A4890D06393E}" srcOrd="2" destOrd="0" parTransId="{A1F71F76-8185-4858-9B2C-8938683E4533}" sibTransId="{B339B6DA-4DA8-437C-B9AD-15EABD3B75CB}"/>
    <dgm:cxn modelId="{AC1E9780-1B18-4B7C-A1F6-776CEC4060F2}" srcId="{F915B60E-646B-47E7-B031-FEFF74B3D9CE}" destId="{38223D0E-732A-46BB-8CB4-56078B2494FD}" srcOrd="1" destOrd="0" parTransId="{137FFB88-BC6B-4D54-995A-DF4B6A98D970}" sibTransId="{EFD25B0B-55B0-4B7F-A6CE-B3EE797A9035}"/>
    <dgm:cxn modelId="{3E1E9787-1DF9-40EA-B058-5EA486D6AF4A}" type="presOf" srcId="{D6E97A4E-13F7-47F2-94D4-70253CC0F799}" destId="{7AFA1F69-9161-4F67-AED5-D247EE08E3D3}" srcOrd="0" destOrd="0" presId="urn:microsoft.com/office/officeart/2005/8/layout/vList2"/>
    <dgm:cxn modelId="{769300D4-EFFF-4E53-BF66-72DDE36AE9BC}" type="presOf" srcId="{F915B60E-646B-47E7-B031-FEFF74B3D9CE}" destId="{5D260FCF-8379-4BD3-8E16-818F016FB1D9}" srcOrd="0" destOrd="0" presId="urn:microsoft.com/office/officeart/2005/8/layout/vList2"/>
    <dgm:cxn modelId="{695C9D88-1065-4207-A445-7E8AD26377A7}" type="presParOf" srcId="{5D260FCF-8379-4BD3-8E16-818F016FB1D9}" destId="{7AFA1F69-9161-4F67-AED5-D247EE08E3D3}" srcOrd="0" destOrd="0" presId="urn:microsoft.com/office/officeart/2005/8/layout/vList2"/>
    <dgm:cxn modelId="{4AA5D9D6-3611-41D6-8B3E-ADA649D24757}" type="presParOf" srcId="{5D260FCF-8379-4BD3-8E16-818F016FB1D9}" destId="{31A8D288-CB6A-45A9-82E8-01E65F2327D9}" srcOrd="1" destOrd="0" presId="urn:microsoft.com/office/officeart/2005/8/layout/vList2"/>
    <dgm:cxn modelId="{C78897C9-56D9-4047-8098-C71A69BDFFBF}" type="presParOf" srcId="{5D260FCF-8379-4BD3-8E16-818F016FB1D9}" destId="{55C385AA-191B-4BC2-89D6-A5E68A2A4E41}" srcOrd="2" destOrd="0" presId="urn:microsoft.com/office/officeart/2005/8/layout/vList2"/>
    <dgm:cxn modelId="{EE37CBE5-3C8B-47B5-9AEC-D29030D24F2B}" type="presParOf" srcId="{5D260FCF-8379-4BD3-8E16-818F016FB1D9}" destId="{233F73E7-6AF7-4B4C-87BA-587EB6467254}" srcOrd="3" destOrd="0" presId="urn:microsoft.com/office/officeart/2005/8/layout/vList2"/>
    <dgm:cxn modelId="{7CF01562-AACC-416F-923C-8B026D073761}" type="presParOf" srcId="{5D260FCF-8379-4BD3-8E16-818F016FB1D9}" destId="{A8BEDF7B-8113-431A-A030-BEB63A991D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3D4FC-0A30-4725-9D4E-83D3F9AFA878}">
      <dsp:nvSpPr>
        <dsp:cNvPr id="0" name=""/>
        <dsp:cNvSpPr/>
      </dsp:nvSpPr>
      <dsp:spPr>
        <a:xfrm>
          <a:off x="12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FA6AB2-F544-4162-B2A6-95C52F65AAF1}">
      <dsp:nvSpPr>
        <dsp:cNvPr id="0" name=""/>
        <dsp:cNvSpPr/>
      </dsp:nvSpPr>
      <dsp:spPr>
        <a:xfrm>
          <a:off x="480082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100" kern="1200"/>
            <a:t>Omiljena igra iz detinjtsva</a:t>
          </a:r>
          <a:endParaRPr lang="en-US" sz="5100" kern="1200"/>
        </a:p>
      </dsp:txBody>
      <dsp:txXfrm>
        <a:off x="560236" y="802089"/>
        <a:ext cx="4149382" cy="2576345"/>
      </dsp:txXfrm>
    </dsp:sp>
    <dsp:sp modelId="{F07F89A7-4DAD-4513-B577-11F2EB4CAEE7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DE54B9-7009-4F3F-8C54-9C90230ABBDB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100" kern="1200"/>
            <a:t>Omiljena igračka iz detinjstva</a:t>
          </a:r>
          <a:endParaRPr lang="en-US" sz="5100" kern="1200"/>
        </a:p>
      </dsp:txBody>
      <dsp:txXfrm>
        <a:off x="5827635" y="802089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A1F69-9161-4F67-AED5-D247EE08E3D3}">
      <dsp:nvSpPr>
        <dsp:cNvPr id="0" name=""/>
        <dsp:cNvSpPr/>
      </dsp:nvSpPr>
      <dsp:spPr>
        <a:xfrm>
          <a:off x="0" y="50809"/>
          <a:ext cx="5906181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100" kern="1200"/>
            <a:t>Zašto je igra važna deci?</a:t>
          </a:r>
          <a:endParaRPr lang="en-US" sz="4100" kern="1200"/>
        </a:p>
      </dsp:txBody>
      <dsp:txXfrm>
        <a:off x="79618" y="130427"/>
        <a:ext cx="5746945" cy="1471744"/>
      </dsp:txXfrm>
    </dsp:sp>
    <dsp:sp modelId="{55C385AA-191B-4BC2-89D6-A5E68A2A4E41}">
      <dsp:nvSpPr>
        <dsp:cNvPr id="0" name=""/>
        <dsp:cNvSpPr/>
      </dsp:nvSpPr>
      <dsp:spPr>
        <a:xfrm>
          <a:off x="0" y="1799869"/>
          <a:ext cx="5906181" cy="163098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100" kern="1200"/>
            <a:t>Kako odrasli gledaju na igru dece?</a:t>
          </a:r>
          <a:endParaRPr lang="en-US" sz="4100" kern="1200"/>
        </a:p>
      </dsp:txBody>
      <dsp:txXfrm>
        <a:off x="79618" y="1879487"/>
        <a:ext cx="5746945" cy="1471744"/>
      </dsp:txXfrm>
    </dsp:sp>
    <dsp:sp modelId="{A8BEDF7B-8113-431A-A030-BEB63A991DED}">
      <dsp:nvSpPr>
        <dsp:cNvPr id="0" name=""/>
        <dsp:cNvSpPr/>
      </dsp:nvSpPr>
      <dsp:spPr>
        <a:xfrm>
          <a:off x="0" y="3548929"/>
          <a:ext cx="5906181" cy="163098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100" kern="1200"/>
            <a:t>Da li se samo deca igraju?</a:t>
          </a:r>
          <a:endParaRPr lang="en-US" sz="4100" kern="1200"/>
        </a:p>
      </dsp:txBody>
      <dsp:txXfrm>
        <a:off x="79618" y="3628547"/>
        <a:ext cx="5746945" cy="147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2072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359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29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54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147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366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785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034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6581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9373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55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A68AF8-9978-45E6-B7B1-D18AE33A53AC}" type="datetimeFigureOut">
              <a:rPr lang="sr-Latn-RS" smtClean="0"/>
              <a:t>22.2.2022.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C2FE91-0437-4207-9234-E381B55595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710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B74C6-D60E-4AF4-A6BA-03C82A6FE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sr-Latn-RS" sz="6800" dirty="0">
                <a:solidFill>
                  <a:schemeClr val="tx1"/>
                </a:solidFill>
              </a:rPr>
              <a:t>Dečja igra i stvaralaštvo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396D3-19BB-43AB-B604-525972B42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/>
            <a:r>
              <a:rPr lang="sr-Latn-RS" sz="1100" dirty="0"/>
              <a:t>Prof. dr </a:t>
            </a:r>
            <a:r>
              <a:rPr lang="sr-Latn-RS" sz="1100" dirty="0" err="1"/>
              <a:t>Otilia</a:t>
            </a:r>
            <a:r>
              <a:rPr lang="sr-Latn-RS" sz="1100" dirty="0"/>
              <a:t> </a:t>
            </a:r>
            <a:r>
              <a:rPr lang="sr-Latn-RS" sz="1100" dirty="0" err="1"/>
              <a:t>Velišek-Braško</a:t>
            </a:r>
            <a:r>
              <a:rPr lang="sr-Latn-RS" sz="1100" dirty="0"/>
              <a:t>,</a:t>
            </a:r>
          </a:p>
          <a:p>
            <a:pPr algn="l"/>
            <a:r>
              <a:rPr lang="sr-Latn-RS" sz="1100" dirty="0"/>
              <a:t>Predmetni profesor</a:t>
            </a:r>
          </a:p>
          <a:p>
            <a:pPr algn="l"/>
            <a:endParaRPr lang="sr-Latn-RS" sz="1100" dirty="0"/>
          </a:p>
          <a:p>
            <a:pPr algn="l"/>
            <a:r>
              <a:rPr lang="sr-Latn-RS" sz="1100" dirty="0"/>
              <a:t>Bojana </a:t>
            </a:r>
            <a:r>
              <a:rPr lang="sr-Latn-RS" sz="1100" dirty="0" err="1"/>
              <a:t>Tivunović</a:t>
            </a:r>
            <a:r>
              <a:rPr lang="sr-Latn-RS" sz="1100" dirty="0"/>
              <a:t>,</a:t>
            </a:r>
          </a:p>
          <a:p>
            <a:pPr algn="l"/>
            <a:r>
              <a:rPr lang="sr-Latn-RS" sz="1100" dirty="0" err="1"/>
              <a:t>doktorand</a:t>
            </a:r>
            <a:r>
              <a:rPr lang="sr-Latn-RS" sz="1100" dirty="0"/>
              <a:t>,  asistent u nastavi</a:t>
            </a:r>
            <a:endParaRPr lang="en-US" sz="1100" dirty="0"/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V</a:t>
            </a:r>
            <a:r>
              <a:rPr lang="sr-Latn-RS" sz="1100" dirty="0"/>
              <a:t>Š</a:t>
            </a:r>
            <a:r>
              <a:rPr lang="en-US" sz="1100" dirty="0"/>
              <a:t>SSOV Novi Sad</a:t>
            </a:r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22.2.’22.</a:t>
            </a:r>
            <a:endParaRPr lang="sr-Latn-RS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G. Učionica (materijali i zadaci)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</a:t>
            </a:r>
            <a:r>
              <a:rPr lang="sr-Latn-RS" dirty="0"/>
              <a:t>-</a:t>
            </a:r>
            <a:r>
              <a:rPr lang="sr-Latn-RS" dirty="0" err="1"/>
              <a:t>Braško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2. grupa  - k6vkhoa</a:t>
            </a:r>
          </a:p>
          <a:p>
            <a:r>
              <a:rPr lang="sr-Latn-RS" dirty="0"/>
              <a:t>4. grupa - </a:t>
            </a:r>
            <a:r>
              <a:rPr lang="sr-Latn-RS" dirty="0" err="1"/>
              <a:t>xxkbuwi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Bojana </a:t>
            </a:r>
            <a:r>
              <a:rPr lang="sr-Latn-RS" dirty="0" err="1"/>
              <a:t>Trivunović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dirty="0"/>
              <a:t>1. grupa - hq37rgh</a:t>
            </a:r>
          </a:p>
          <a:p>
            <a:r>
              <a:rPr lang="sr-Latn-RS" dirty="0"/>
              <a:t>3. grupa - 5fb4uu3</a:t>
            </a:r>
          </a:p>
          <a:p>
            <a:r>
              <a:rPr lang="sr-Latn-RS" dirty="0"/>
              <a:t>5. grupa - jfqb2zd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6115" y="5813116"/>
            <a:ext cx="781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SVI STUDENTI TREBA DA SE PIJAVE NA G. UČIONICE SA DATIM KODOM!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6583C-38E7-4E7D-A17A-FE772BACDC79}"/>
              </a:ext>
            </a:extLst>
          </p:cNvPr>
          <p:cNvSpPr txBox="1"/>
          <p:nvPr/>
        </p:nvSpPr>
        <p:spPr>
          <a:xfrm>
            <a:off x="3038622" y="5013137"/>
            <a:ext cx="633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/>
              <a:t>Zadaci (D.Z.)5x3 poena ukupno 15 poena na vežbama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1712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C023-D87A-4164-9B4B-139196B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Konsultacije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BF9A3-0744-448A-B6B9-0D68129EE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2400" b="1" dirty="0"/>
              <a:t>Prof. dr </a:t>
            </a:r>
            <a:r>
              <a:rPr lang="sr-Latn-RS" sz="2400" b="1" dirty="0" err="1"/>
              <a:t>Otilia</a:t>
            </a:r>
            <a:r>
              <a:rPr lang="sr-Latn-RS" sz="2400" b="1" dirty="0"/>
              <a:t> </a:t>
            </a:r>
            <a:r>
              <a:rPr lang="sr-Latn-RS" sz="2400" b="1" dirty="0" err="1"/>
              <a:t>Velišek-Braško</a:t>
            </a:r>
            <a:endParaRPr lang="sr-Latn-R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E5E4C-0D49-49CC-9644-472B560C66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Kabinet 3 / sprat II</a:t>
            </a:r>
          </a:p>
          <a:p>
            <a:r>
              <a:rPr lang="sr-Latn-RS" sz="2800" dirty="0"/>
              <a:t>Utorak 12:30h-14:30h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64B15-E953-4F47-83B0-EDBB9281C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Latn-RS" sz="2400" b="1" dirty="0"/>
              <a:t>Bojana </a:t>
            </a:r>
            <a:r>
              <a:rPr lang="sr-Latn-RS" sz="2400" b="1" dirty="0" err="1"/>
              <a:t>Trivunović</a:t>
            </a:r>
            <a:r>
              <a:rPr lang="sr-Latn-RS" sz="2400" b="1" dirty="0"/>
              <a:t>, 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09C43-DDE5-438D-8B78-48DD840358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sz="2400" b="1" dirty="0"/>
              <a:t>Kabinet 1 /sprat I</a:t>
            </a:r>
          </a:p>
          <a:p>
            <a:r>
              <a:rPr lang="sr-Latn-RS" sz="2400" b="1" dirty="0"/>
              <a:t>Četvrtak 12:30-14:30h</a:t>
            </a:r>
          </a:p>
        </p:txBody>
      </p:sp>
    </p:spTree>
    <p:extLst>
      <p:ext uri="{BB962C8B-B14F-4D97-AF65-F5344CB8AC3E}">
        <p14:creationId xmlns:p14="http://schemas.microsoft.com/office/powerpoint/2010/main" val="413590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Teme za zadatke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274260"/>
              </p:ext>
            </p:extLst>
          </p:nvPr>
        </p:nvGraphicFramePr>
        <p:xfrm>
          <a:off x="1167618" y="2014194"/>
          <a:ext cx="9957582" cy="4201212"/>
        </p:xfrm>
        <a:graphic>
          <a:graphicData uri="http://schemas.openxmlformats.org/drawingml/2006/table">
            <a:tbl>
              <a:tblPr firstRow="1" firstCol="1" bandRow="1"/>
              <a:tblGrid>
                <a:gridCol w="7638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379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Teme za</a:t>
                      </a:r>
                      <a:r>
                        <a:rPr lang="sr-Latn-RS" sz="2000" b="1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vežbe</a:t>
                      </a:r>
                      <a:r>
                        <a:rPr lang="sr-Latn-R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Rok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025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Igre dece u doba </a:t>
                      </a:r>
                      <a:r>
                        <a:rPr lang="sr-Latn-RS" sz="20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pandemije</a:t>
                      </a: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/karantina </a:t>
                      </a:r>
                    </a:p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(5 igara)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22.03.2022.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02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Prikaz knjige o pedagogiji Marije </a:t>
                      </a:r>
                      <a:r>
                        <a:rPr lang="sr-Latn-RS" sz="20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Montesori</a:t>
                      </a: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ili filma o Mariji </a:t>
                      </a:r>
                      <a:r>
                        <a:rPr lang="sr-Latn-RS" sz="20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Montesori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29.03.2022.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02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Prilagođavanje igre i transformacija igre 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(3 primera:</a:t>
                      </a:r>
                      <a:r>
                        <a:rPr lang="sr-Latn-RS" sz="2000" b="1" baseline="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 1 prema uzrastu i 1 prema teškoći u razvoju)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12.04.2022.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379">
                <a:tc>
                  <a:txBody>
                    <a:bodyPr/>
                    <a:lstStyle/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Radne listove pretvoriti u igre (3 primera)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26.04.2022.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7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Alatke da se napravi </a:t>
                      </a:r>
                      <a:r>
                        <a:rPr lang="sr-Latn-RS" sz="20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igrica</a:t>
                      </a:r>
                      <a:r>
                        <a:rPr lang="sr-Latn-RS" sz="2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na računaru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10.05.2022.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2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Umesto seminarskog rada</a:t>
            </a:r>
            <a:br>
              <a:rPr lang="sr-Latn-RS" dirty="0"/>
            </a:br>
            <a:r>
              <a:rPr lang="sr-Latn-RS" dirty="0"/>
              <a:t> i praktične vežbe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*</a:t>
            </a:r>
            <a:r>
              <a:rPr lang="sr-Latn-RS" dirty="0">
                <a:solidFill>
                  <a:srgbClr val="0070C0"/>
                </a:solidFill>
              </a:rPr>
              <a:t>Izložba  igara i igračaka za održivi razvoj (OR):  „Igre za održivost“</a:t>
            </a:r>
          </a:p>
          <a:p>
            <a:r>
              <a:rPr lang="sr-Latn-RS" dirty="0"/>
              <a:t>Individualno se radi</a:t>
            </a:r>
          </a:p>
          <a:p>
            <a:r>
              <a:rPr lang="sr-Latn-RS" dirty="0"/>
              <a:t>U skladu sa određenim ciljem OR</a:t>
            </a:r>
          </a:p>
          <a:p>
            <a:r>
              <a:rPr lang="sr-Latn-RS" dirty="0"/>
              <a:t>Period izrade od </a:t>
            </a:r>
            <a:r>
              <a:rPr lang="sr-Latn-RS" b="1" dirty="0"/>
              <a:t>08.03-31.03.2022.</a:t>
            </a:r>
          </a:p>
          <a:p>
            <a:endParaRPr lang="sr-Latn-RS" dirty="0"/>
          </a:p>
          <a:p>
            <a:r>
              <a:rPr lang="sr-Latn-RS" b="1" dirty="0">
                <a:solidFill>
                  <a:srgbClr val="FF0000"/>
                </a:solidFill>
              </a:rPr>
              <a:t>10 poena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0070C0"/>
                </a:solidFill>
              </a:rPr>
              <a:t>„</a:t>
            </a:r>
            <a:r>
              <a:rPr lang="en-US" b="1" dirty="0" err="1">
                <a:solidFill>
                  <a:srgbClr val="0070C0"/>
                </a:solidFill>
              </a:rPr>
              <a:t>Plakatovizija</a:t>
            </a:r>
            <a:r>
              <a:rPr lang="en-US" b="1" dirty="0">
                <a:solidFill>
                  <a:srgbClr val="0070C0"/>
                </a:solidFill>
              </a:rPr>
              <a:t>“– </a:t>
            </a:r>
            <a:r>
              <a:rPr lang="en-US" dirty="0" err="1">
                <a:solidFill>
                  <a:srgbClr val="0070C0"/>
                </a:solidFill>
              </a:rPr>
              <a:t>Izložba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plakata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sr-Latn-RS" dirty="0"/>
              <a:t>Individualno se radi</a:t>
            </a:r>
          </a:p>
          <a:p>
            <a:r>
              <a:rPr lang="sr-Latn-RS" dirty="0"/>
              <a:t>Rok za predaju </a:t>
            </a:r>
            <a:r>
              <a:rPr lang="sr-Latn-RS" b="1" dirty="0"/>
              <a:t>12.05.2022.</a:t>
            </a:r>
          </a:p>
          <a:p>
            <a:r>
              <a:rPr lang="sr-Latn-RS" dirty="0"/>
              <a:t>Temu iz Lične karte predmeta </a:t>
            </a:r>
            <a:r>
              <a:rPr lang="sr-Latn-RS" i="1" dirty="0"/>
              <a:t>Dečja igra i stvaralaštvo</a:t>
            </a:r>
            <a:r>
              <a:rPr lang="sr-Latn-RS" dirty="0"/>
              <a:t>, dostupno na sajtu škole u delu </a:t>
            </a:r>
            <a:r>
              <a:rPr lang="sr-Latn-RS" dirty="0" err="1"/>
              <a:t>Online</a:t>
            </a:r>
            <a:r>
              <a:rPr lang="sr-Latn-RS" dirty="0"/>
              <a:t> studije i u Google učionici (teme su raspoređene po grupama, a imate i dodatne teme)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10 poena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0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FF00"/>
                </a:solidFill>
              </a:rPr>
              <a:t>Min 30 poena je uslov za ispit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Picture Placeholder 8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12573261"/>
              </p:ext>
            </p:extLst>
          </p:nvPr>
        </p:nvGraphicFramePr>
        <p:xfrm>
          <a:off x="647114" y="1928898"/>
          <a:ext cx="7973143" cy="350214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51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</a:rPr>
                        <a:t>POENI 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DO 100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Predavanja 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/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Vežbe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15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Plakat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10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Igre/igračke</a:t>
                      </a:r>
                      <a:r>
                        <a:rPr lang="sr-Latn-RS" sz="1800" baseline="0" dirty="0">
                          <a:effectLst/>
                        </a:rPr>
                        <a:t> za održivost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Kolokvijum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15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Predispitne obaveze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UKUPNO</a:t>
                      </a:r>
                      <a:r>
                        <a:rPr lang="sr-Latn-RS" sz="1800" baseline="0" dirty="0">
                          <a:effectLst/>
                        </a:rPr>
                        <a:t> </a:t>
                      </a:r>
                      <a:r>
                        <a:rPr lang="sr-Latn-RS" sz="1800" dirty="0">
                          <a:effectLst/>
                        </a:rPr>
                        <a:t>DO 50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FF0000"/>
                          </a:solidFill>
                          <a:effectLst/>
                        </a:rPr>
                        <a:t>Usmeni ispit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sr-Latn-RS" dirty="0"/>
          </a:p>
          <a:p>
            <a:pPr algn="ctr"/>
            <a:endParaRPr lang="sr-Latn-RS" dirty="0"/>
          </a:p>
          <a:p>
            <a:pPr algn="ctr"/>
            <a:r>
              <a:rPr lang="sr-Latn-RS" dirty="0"/>
              <a:t>Mogućnosti dobijanja </a:t>
            </a:r>
          </a:p>
          <a:p>
            <a:pPr algn="ctr"/>
            <a:r>
              <a:rPr lang="sr-Latn-RS" dirty="0"/>
              <a:t>bonus poena!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0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LITERATURA: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8" y="1628384"/>
            <a:ext cx="9720073" cy="468097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b="1" dirty="0"/>
              <a:t>Kamenov, E. (2009). </a:t>
            </a:r>
            <a:r>
              <a:rPr lang="sr-Latn-RS" b="1" i="1" dirty="0"/>
              <a:t>Dečja igra</a:t>
            </a:r>
            <a:r>
              <a:rPr lang="sr-Latn-RS" b="1" dirty="0"/>
              <a:t>.  Beograd: Zavod za udžbenika, 7-52, 64-74, 95-100, 117-119, 142-147, 161-183.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r-Latn-RS" b="1" i="1" dirty="0"/>
              <a:t>Godine uzleta - Osnove programa predškolskog vaspitanja i obrazovanja.</a:t>
            </a:r>
            <a:r>
              <a:rPr lang="sr-Latn-RS" b="1" dirty="0"/>
              <a:t> (2018). Beograd: MPNTR, ZUOV, IPA i UNICEF, 11-12, 16-26.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Colić, V., Lazić, S., </a:t>
            </a:r>
            <a:r>
              <a:rPr lang="sr-Latn-RS" b="1" dirty="0" err="1"/>
              <a:t>Ulić</a:t>
            </a:r>
            <a:r>
              <a:rPr lang="sr-Latn-RS" b="1" dirty="0"/>
              <a:t>, J., Janković, M. i Galić, M. (2018). </a:t>
            </a:r>
            <a:r>
              <a:rPr lang="sr-Latn-RS" b="1" i="1" dirty="0"/>
              <a:t>Podrška ranom razvoju i učenju kroz bogaćenje dečje igre</a:t>
            </a:r>
            <a:r>
              <a:rPr lang="sr-Latn-RS" b="1" dirty="0"/>
              <a:t>. Novi Sad: VŠSSO, 11-36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r-Latn-RS" b="1" dirty="0" err="1"/>
              <a:t>Velišek</a:t>
            </a:r>
            <a:r>
              <a:rPr lang="sr-Latn-RS" b="1" dirty="0"/>
              <a:t>-</a:t>
            </a:r>
            <a:r>
              <a:rPr lang="sr-Latn-RS" b="1" dirty="0" err="1"/>
              <a:t>Braško</a:t>
            </a:r>
            <a:r>
              <a:rPr lang="sr-Latn-RS" b="1" dirty="0"/>
              <a:t>, O. (2015). </a:t>
            </a:r>
            <a:r>
              <a:rPr lang="sr-Latn-RS" i="1" dirty="0" err="1"/>
              <a:t>Inkluzivna</a:t>
            </a:r>
            <a:r>
              <a:rPr lang="sr-Latn-RS" i="1" dirty="0"/>
              <a:t> pedagogija</a:t>
            </a:r>
            <a:r>
              <a:rPr lang="sr-Latn-RS" dirty="0"/>
              <a:t>. Novi Sad: </a:t>
            </a:r>
            <a:r>
              <a:rPr lang="sr-Latn-RS" dirty="0" err="1"/>
              <a:t>Graphic</a:t>
            </a:r>
            <a:r>
              <a:rPr lang="sr-Latn-RS" dirty="0"/>
              <a:t> i OPEP (</a:t>
            </a:r>
            <a:r>
              <a:rPr lang="sr-Latn-RS" b="1" dirty="0" err="1"/>
              <a:t>Montesori</a:t>
            </a:r>
            <a:r>
              <a:rPr lang="sr-Latn-RS" b="1" dirty="0"/>
              <a:t> 32-45</a:t>
            </a:r>
            <a:r>
              <a:rPr lang="sr-Latn-RS" dirty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r-Latn-RS" b="1" dirty="0" err="1"/>
              <a:t>Velišek</a:t>
            </a:r>
            <a:r>
              <a:rPr lang="sr-Latn-RS" b="1" dirty="0"/>
              <a:t>-</a:t>
            </a:r>
            <a:r>
              <a:rPr lang="sr-Latn-RS" b="1" dirty="0" err="1"/>
              <a:t>Braško</a:t>
            </a:r>
            <a:r>
              <a:rPr lang="sr-Latn-RS" b="1" dirty="0"/>
              <a:t>, O. (2019). Obrazovanje za održivi razvoj na predškolskom  uzrastu. U: </a:t>
            </a:r>
            <a:r>
              <a:rPr lang="sr-Latn-RS" b="1" i="1" dirty="0"/>
              <a:t>Održivi razvoj u predškolskom programu</a:t>
            </a:r>
            <a:r>
              <a:rPr lang="sr-Latn-RS" b="1" dirty="0"/>
              <a:t>. Novi Sad: VŠSSOV, 27-46, 131-148.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r-Latn-RS" b="1" dirty="0"/>
              <a:t>Milošević, T. Dečja igra: prilika za razvoj </a:t>
            </a:r>
            <a:r>
              <a:rPr lang="sr-Latn-RS" b="1" dirty="0" err="1"/>
              <a:t>socio</a:t>
            </a:r>
            <a:r>
              <a:rPr lang="sr-Latn-RS" b="1" dirty="0"/>
              <a:t>-emocionalnih  veština. </a:t>
            </a:r>
            <a:r>
              <a:rPr lang="sr-Latn-RS" b="1" i="1" dirty="0"/>
              <a:t>Zbornik </a:t>
            </a:r>
            <a:r>
              <a:rPr lang="sr-Latn-RS" b="1" dirty="0"/>
              <a:t>Odseka za pedagogiju, Filozofski fakultet u Novom Sadu, Sveska 27 / 2018, 173-195.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 err="1"/>
              <a:t>Velišek</a:t>
            </a:r>
            <a:r>
              <a:rPr lang="sr-Latn-RS" b="1" dirty="0"/>
              <a:t>-</a:t>
            </a:r>
            <a:r>
              <a:rPr lang="sr-Latn-RS" b="1" dirty="0" err="1"/>
              <a:t>Braško</a:t>
            </a:r>
            <a:r>
              <a:rPr lang="sr-Latn-RS" b="1" dirty="0"/>
              <a:t>, O. i Milošević, T. (2017). Igra kao metod podsticanja stvaralaštva. </a:t>
            </a:r>
            <a:r>
              <a:rPr lang="sr-Latn-RS" b="1" i="1" dirty="0" err="1"/>
              <a:t>Darovitost</a:t>
            </a:r>
            <a:r>
              <a:rPr lang="sr-Latn-RS" b="1" i="1" dirty="0"/>
              <a:t> i kreativni pristup učenju.</a:t>
            </a:r>
            <a:r>
              <a:rPr lang="sr-Latn-RS" b="1" dirty="0"/>
              <a:t> 23. Okrugli sto o darovitosti, Tematski zbornik. Vršac: Visoka škola </a:t>
            </a:r>
            <a:r>
              <a:rPr lang="sr-Latn-RS" b="1" dirty="0" err="1"/>
              <a:t>strukovnih</a:t>
            </a:r>
            <a:r>
              <a:rPr lang="sr-Latn-RS" b="1" dirty="0"/>
              <a:t> studija za vaspitače „Mihailo </a:t>
            </a:r>
            <a:r>
              <a:rPr lang="sr-Latn-RS" b="1" dirty="0" err="1"/>
              <a:t>Palov</a:t>
            </a:r>
            <a:r>
              <a:rPr lang="sr-Latn-RS" b="1" dirty="0"/>
              <a:t>“.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Članci i dodatna 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6170"/>
            <a:ext cx="9720073" cy="454319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Ivić</a:t>
            </a:r>
            <a:r>
              <a:rPr lang="en-US" dirty="0"/>
              <a:t>, I., </a:t>
            </a:r>
            <a:r>
              <a:rPr lang="en-US" dirty="0" err="1"/>
              <a:t>Igrovne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kulturama</a:t>
            </a:r>
            <a:r>
              <a:rPr lang="en-US" dirty="0"/>
              <a:t>: </a:t>
            </a: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aspekti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kulturne</a:t>
            </a:r>
            <a:r>
              <a:rPr lang="en-US" dirty="0"/>
              <a:t> </a:t>
            </a:r>
            <a:r>
              <a:rPr lang="en-US" dirty="0" err="1"/>
              <a:t>specifičnosti</a:t>
            </a:r>
            <a:r>
              <a:rPr lang="en-US" dirty="0"/>
              <a:t>, </a:t>
            </a:r>
            <a:r>
              <a:rPr lang="en-US" dirty="0" err="1"/>
              <a:t>Predškolsko</a:t>
            </a:r>
            <a:r>
              <a:rPr lang="en-US" dirty="0"/>
              <a:t> </a:t>
            </a:r>
            <a:r>
              <a:rPr lang="en-US" dirty="0" err="1"/>
              <a:t>dete</a:t>
            </a:r>
            <a:r>
              <a:rPr lang="en-US" dirty="0"/>
              <a:t>, Beograd, br. 1-2/1983, (13-18).</a:t>
            </a:r>
          </a:p>
          <a:p>
            <a:r>
              <a:rPr lang="en-US" dirty="0" err="1"/>
              <a:t>Marjanović</a:t>
            </a:r>
            <a:r>
              <a:rPr lang="en-US" dirty="0"/>
              <a:t>, A., </a:t>
            </a:r>
            <a:r>
              <a:rPr lang="en-US" dirty="0" err="1"/>
              <a:t>Stvaralaštvo</a:t>
            </a:r>
            <a:r>
              <a:rPr lang="en-US" dirty="0"/>
              <a:t>,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vaspitanje</a:t>
            </a:r>
            <a:r>
              <a:rPr lang="en-US" dirty="0"/>
              <a:t> </a:t>
            </a:r>
            <a:r>
              <a:rPr lang="en-US" dirty="0" err="1"/>
              <a:t>predškolskog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, </a:t>
            </a:r>
            <a:r>
              <a:rPr lang="en-US" dirty="0" err="1"/>
              <a:t>Predškolsko</a:t>
            </a:r>
            <a:r>
              <a:rPr lang="en-US" dirty="0"/>
              <a:t> </a:t>
            </a:r>
            <a:r>
              <a:rPr lang="en-US" dirty="0" err="1"/>
              <a:t>dete</a:t>
            </a:r>
            <a:r>
              <a:rPr lang="en-US" dirty="0"/>
              <a:t>, Beograd, br. 1-2/1979, (3-33).</a:t>
            </a:r>
          </a:p>
          <a:p>
            <a:r>
              <a:rPr lang="en-US" dirty="0" err="1"/>
              <a:t>Krnjaje</a:t>
            </a:r>
            <a:r>
              <a:rPr lang="en-US" dirty="0"/>
              <a:t>, Ž. </a:t>
            </a:r>
            <a:r>
              <a:rPr lang="en-US" dirty="0" err="1"/>
              <a:t>Igra</a:t>
            </a:r>
            <a:r>
              <a:rPr lang="en-US" dirty="0"/>
              <a:t>, </a:t>
            </a:r>
            <a:r>
              <a:rPr lang="en-US" dirty="0" err="1"/>
              <a:t>stvaralaštvo</a:t>
            </a:r>
            <a:r>
              <a:rPr lang="en-US" dirty="0"/>
              <a:t>, </a:t>
            </a:r>
            <a:r>
              <a:rPr lang="en-US" dirty="0" err="1"/>
              <a:t>otvoreni</a:t>
            </a:r>
            <a:r>
              <a:rPr lang="en-US" dirty="0"/>
              <a:t> </a:t>
            </a:r>
            <a:r>
              <a:rPr lang="en-US" dirty="0" err="1"/>
              <a:t>vaspitni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: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,  </a:t>
            </a:r>
            <a:r>
              <a:rPr lang="en-US" dirty="0" err="1"/>
              <a:t>Nastava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vaspitanje</a:t>
            </a:r>
            <a:r>
              <a:rPr lang="en-US" dirty="0"/>
              <a:t> br. 2/2010, (264-277).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Dodatna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literatura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r>
              <a:rPr lang="en-US" dirty="0" err="1"/>
              <a:t>Batlori</a:t>
            </a:r>
            <a:r>
              <a:rPr lang="en-US" dirty="0"/>
              <a:t>, H., Fontan, S. &amp; Lozano, E. (2008). 250 </a:t>
            </a:r>
            <a:r>
              <a:rPr lang="en-US" dirty="0" err="1"/>
              <a:t>najlepših</a:t>
            </a:r>
            <a:r>
              <a:rPr lang="en-US" dirty="0"/>
              <a:t> </a:t>
            </a:r>
            <a:r>
              <a:rPr lang="en-US" dirty="0" err="1"/>
              <a:t>igara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priliku</a:t>
            </a:r>
            <a:r>
              <a:rPr lang="en-US" dirty="0"/>
              <a:t>. Beograd: </a:t>
            </a:r>
            <a:r>
              <a:rPr lang="en-US" dirty="0" err="1"/>
              <a:t>Kreativni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.</a:t>
            </a:r>
          </a:p>
          <a:p>
            <a:r>
              <a:rPr lang="en-US" dirty="0"/>
              <a:t>Isaac, D.(2014). 101 </a:t>
            </a:r>
            <a:r>
              <a:rPr lang="en-US" dirty="0" err="1"/>
              <a:t>Ötletes</a:t>
            </a:r>
            <a:r>
              <a:rPr lang="en-US" dirty="0"/>
              <a:t> </a:t>
            </a:r>
            <a:r>
              <a:rPr lang="en-US" dirty="0" err="1"/>
              <a:t>játék</a:t>
            </a:r>
            <a:r>
              <a:rPr lang="en-US" dirty="0"/>
              <a:t> </a:t>
            </a:r>
            <a:r>
              <a:rPr lang="en-US" dirty="0" err="1"/>
              <a:t>gyerekeknek</a:t>
            </a:r>
            <a:r>
              <a:rPr lang="en-US" dirty="0"/>
              <a:t> a </a:t>
            </a:r>
            <a:r>
              <a:rPr lang="en-US" dirty="0" err="1"/>
              <a:t>szabadban</a:t>
            </a:r>
            <a:r>
              <a:rPr lang="en-US" dirty="0"/>
              <a:t> (101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 u </a:t>
            </a:r>
            <a:r>
              <a:rPr lang="en-US" dirty="0" err="1"/>
              <a:t>prirodi</a:t>
            </a:r>
            <a:r>
              <a:rPr lang="en-US" dirty="0"/>
              <a:t>).Budapest: </a:t>
            </a:r>
            <a:r>
              <a:rPr lang="en-US" dirty="0" err="1"/>
              <a:t>Sanoma</a:t>
            </a:r>
            <a:r>
              <a:rPr lang="en-US" dirty="0"/>
              <a:t>.</a:t>
            </a:r>
          </a:p>
          <a:p>
            <a:r>
              <a:rPr lang="en-US" dirty="0" err="1"/>
              <a:t>Rajović</a:t>
            </a:r>
            <a:r>
              <a:rPr lang="en-US" dirty="0"/>
              <a:t>, R. (2009). IQ </a:t>
            </a:r>
            <a:r>
              <a:rPr lang="en-US" dirty="0" err="1"/>
              <a:t>deteta</a:t>
            </a:r>
            <a:r>
              <a:rPr lang="en-US" dirty="0"/>
              <a:t> – </a:t>
            </a:r>
            <a:r>
              <a:rPr lang="en-US" dirty="0" err="1"/>
              <a:t>Briga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 I </a:t>
            </a:r>
            <a:r>
              <a:rPr lang="en-US" dirty="0" err="1"/>
              <a:t>deo</a:t>
            </a:r>
            <a:r>
              <a:rPr lang="en-US" dirty="0"/>
              <a:t>, </a:t>
            </a:r>
            <a:r>
              <a:rPr lang="en-US" dirty="0" err="1"/>
              <a:t>Predškolski</a:t>
            </a:r>
            <a:r>
              <a:rPr lang="en-US" dirty="0"/>
              <a:t> </a:t>
            </a:r>
            <a:r>
              <a:rPr lang="en-US" dirty="0" err="1"/>
              <a:t>uzrast</a:t>
            </a:r>
            <a:r>
              <a:rPr lang="en-US" dirty="0"/>
              <a:t>. Novi Sad: </a:t>
            </a:r>
            <a:r>
              <a:rPr lang="en-US" dirty="0" err="1"/>
              <a:t>Abeceda</a:t>
            </a:r>
            <a:r>
              <a:rPr lang="en-US" dirty="0"/>
              <a:t>.</a:t>
            </a:r>
          </a:p>
          <a:p>
            <a:r>
              <a:rPr lang="en-US" dirty="0" err="1"/>
              <a:t>Rajović</a:t>
            </a:r>
            <a:r>
              <a:rPr lang="en-US" dirty="0"/>
              <a:t>, R.  (2012).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razvijati</a:t>
            </a:r>
            <a:r>
              <a:rPr lang="en-US" dirty="0"/>
              <a:t> IQ </a:t>
            </a:r>
            <a:r>
              <a:rPr lang="en-US" dirty="0" err="1"/>
              <a:t>deteta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, Novi Sad: Smart Production.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1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78" y="631889"/>
            <a:ext cx="4195520" cy="5594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 rot="1267795">
            <a:off x="8323658" y="2190722"/>
            <a:ext cx="243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 kraj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22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Uspešan rad!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0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F77A8-AA6B-497B-9397-4C0F9C4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sr-Latn-RS" sz="2600" dirty="0"/>
              <a:t>Obavezan predmet  (ESPB 5) </a:t>
            </a:r>
            <a:br>
              <a:rPr lang="sr-Latn-RS" sz="2600" dirty="0"/>
            </a:br>
            <a:r>
              <a:rPr lang="sr-Latn-RS" sz="2600" dirty="0"/>
              <a:t>za školsku 2021/2022. </a:t>
            </a:r>
            <a:br>
              <a:rPr lang="sr-Latn-RS" sz="2600" dirty="0"/>
            </a:br>
            <a:r>
              <a:rPr lang="sr-Latn-RS" sz="2600" dirty="0"/>
              <a:t>na osnovnim studijama  IV semestar</a:t>
            </a:r>
            <a:br>
              <a:rPr lang="sr-Latn-RS" sz="2600" dirty="0"/>
            </a:br>
            <a:endParaRPr lang="sr-Latn-RS" sz="2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30E00-2274-4C8B-B3C8-756DC2D6C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353" y="2386013"/>
            <a:ext cx="5313756" cy="3649662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44833-821B-4B58-827D-6A65E200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528" y="1050501"/>
            <a:ext cx="3318836" cy="47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sr-Latn-RS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Zašto ovaj predmet?</a:t>
            </a:r>
            <a:endParaRPr lang="en-US" b="1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</a:rPr>
              <a:t>Cilj predmeta je da se studenti </a:t>
            </a:r>
            <a:r>
              <a:rPr lang="sr-Latn-RS" b="1">
                <a:solidFill>
                  <a:schemeClr val="tx1">
                    <a:lumMod val="75000"/>
                    <a:lumOff val="25000"/>
                  </a:schemeClr>
                </a:solidFill>
              </a:rPr>
              <a:t>upoznaju sa naučnim činjenicama o dečjoj igri, stvaralaštvu </a:t>
            </a:r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</a:rPr>
              <a:t>i načinima </a:t>
            </a:r>
            <a:r>
              <a:rPr lang="sr-Latn-RS" b="1">
                <a:solidFill>
                  <a:schemeClr val="tx1">
                    <a:lumMod val="75000"/>
                    <a:lumOff val="25000"/>
                  </a:schemeClr>
                </a:solidFill>
              </a:rPr>
              <a:t>podsticanja dečjeg razvoja</a:t>
            </a:r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</a:rPr>
              <a:t> kroz </a:t>
            </a:r>
            <a:r>
              <a:rPr lang="sr-Latn-RS" b="1">
                <a:solidFill>
                  <a:schemeClr val="tx1">
                    <a:lumMod val="75000"/>
                    <a:lumOff val="25000"/>
                  </a:schemeClr>
                </a:solidFill>
              </a:rPr>
              <a:t>proširivanje i bogaćenje igre.</a:t>
            </a:r>
          </a:p>
          <a:p>
            <a:endParaRPr lang="sr-Latn-R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b="1">
                <a:solidFill>
                  <a:schemeClr val="tx1">
                    <a:lumMod val="75000"/>
                    <a:lumOff val="25000"/>
                  </a:schemeClr>
                </a:solidFill>
              </a:rPr>
              <a:t>A i da se i mi igramo!!!</a:t>
            </a:r>
          </a:p>
        </p:txBody>
      </p:sp>
    </p:spTree>
    <p:extLst>
      <p:ext uri="{BB962C8B-B14F-4D97-AF65-F5344CB8AC3E}">
        <p14:creationId xmlns:p14="http://schemas.microsoft.com/office/powerpoint/2010/main" val="187317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1B0D-6997-43D7-950D-920440C6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Setite se …</a:t>
            </a:r>
            <a:endParaRPr lang="sr-Latn-R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9A71F0-32D2-4539-9BBC-FEAD64924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92630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70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child standing next to a tent&#10;&#10;Description automatically generated with low confidence">
            <a:extLst>
              <a:ext uri="{FF2B5EF4-FFF2-40B4-BE49-F238E27FC236}">
                <a16:creationId xmlns:a16="http://schemas.microsoft.com/office/drawing/2014/main" id="{FF1A1920-0FEA-4637-A06D-1D08FAF44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84" r="1" b="798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2F3D58-BEED-4AF1-BC7E-F221B116FCF9}"/>
              </a:ext>
            </a:extLst>
          </p:cNvPr>
          <p:cNvSpPr txBox="1"/>
          <p:nvPr/>
        </p:nvSpPr>
        <p:spPr>
          <a:xfrm>
            <a:off x="6333387" y="6488668"/>
            <a:ext cx="538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chemeClr val="tx2"/>
                </a:solidFill>
              </a:rPr>
              <a:t>Šta nam govori ova igra i ovi materijali za igru?</a:t>
            </a:r>
          </a:p>
        </p:txBody>
      </p:sp>
    </p:spTree>
    <p:extLst>
      <p:ext uri="{BB962C8B-B14F-4D97-AF65-F5344CB8AC3E}">
        <p14:creationId xmlns:p14="http://schemas.microsoft.com/office/powerpoint/2010/main" val="190109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DC3E-1FE9-4E36-BD13-6493AD31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790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Plan rada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693D3E-9DD6-4B61-B6BE-E99244681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000643"/>
              </p:ext>
            </p:extLst>
          </p:nvPr>
        </p:nvGraphicFramePr>
        <p:xfrm>
          <a:off x="1066799" y="1491176"/>
          <a:ext cx="10398369" cy="4955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558">
                  <a:extLst>
                    <a:ext uri="{9D8B030D-6E8A-4147-A177-3AD203B41FA5}">
                      <a16:colId xmlns:a16="http://schemas.microsoft.com/office/drawing/2014/main" val="4249568373"/>
                    </a:ext>
                  </a:extLst>
                </a:gridCol>
                <a:gridCol w="6458538">
                  <a:extLst>
                    <a:ext uri="{9D8B030D-6E8A-4147-A177-3AD203B41FA5}">
                      <a16:colId xmlns:a16="http://schemas.microsoft.com/office/drawing/2014/main" val="1560883935"/>
                    </a:ext>
                  </a:extLst>
                </a:gridCol>
                <a:gridCol w="2854273">
                  <a:extLst>
                    <a:ext uri="{9D8B030D-6E8A-4147-A177-3AD203B41FA5}">
                      <a16:colId xmlns:a16="http://schemas.microsoft.com/office/drawing/2014/main" val="3034004534"/>
                    </a:ext>
                  </a:extLst>
                </a:gridCol>
              </a:tblGrid>
              <a:tr h="60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>
                          <a:effectLst/>
                        </a:rPr>
                        <a:t>22.02.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r-Latn-RS" sz="1200" dirty="0">
                          <a:effectLst/>
                        </a:rPr>
                        <a:t>Uvod, struktura i sadržaji  predmeta (teme, način rada, registracija u </a:t>
                      </a:r>
                      <a:r>
                        <a:rPr lang="sr-Latn-RS" sz="1200" dirty="0" err="1">
                          <a:effectLst/>
                        </a:rPr>
                        <a:t>g.učionici</a:t>
                      </a:r>
                      <a:r>
                        <a:rPr lang="sr-Latn-RS" sz="1200" dirty="0">
                          <a:effectLst/>
                        </a:rPr>
                        <a:t>…)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>
                          <a:effectLst/>
                        </a:rPr>
                        <a:t> </a:t>
                      </a:r>
                      <a:endParaRPr lang="sr-Latn-R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>
                          <a:effectLst/>
                        </a:rPr>
                        <a:t>Upoznavanje i radioničarske igre (igre upoznavanja)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extLst>
                  <a:ext uri="{0D108BD9-81ED-4DB2-BD59-A6C34878D82A}">
                    <a16:rowId xmlns:a16="http://schemas.microsoft.com/office/drawing/2014/main" val="3859473486"/>
                  </a:ext>
                </a:extLst>
              </a:tr>
              <a:tr h="108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>
                          <a:effectLst/>
                        </a:rPr>
                        <a:t>01.03.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r-Latn-RS" sz="1200" dirty="0">
                          <a:effectLst/>
                        </a:rPr>
                        <a:t>Smernice za  </a:t>
                      </a:r>
                      <a:r>
                        <a:rPr lang="sr-Latn-RS" sz="1200" b="1" dirty="0">
                          <a:effectLst/>
                        </a:rPr>
                        <a:t>Plakat</a:t>
                      </a:r>
                      <a:r>
                        <a:rPr lang="sr-Latn-RS" sz="1200" dirty="0">
                          <a:effectLst/>
                        </a:rPr>
                        <a:t> - Karakteristike dobrog plakata npr. Pametna roditelj;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b="1" dirty="0">
                          <a:effectLst/>
                        </a:rPr>
                        <a:t>Istorijski osvrt </a:t>
                      </a:r>
                      <a:r>
                        <a:rPr lang="sr-Latn-RS" sz="1200" dirty="0">
                          <a:effectLst/>
                        </a:rPr>
                        <a:t>na dečju igru,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>
                          <a:effectLst/>
                        </a:rPr>
                        <a:t>Pojam igre nekad i sada,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>
                          <a:effectLst/>
                        </a:rPr>
                        <a:t>Karakteristike igre.</a:t>
                      </a:r>
                      <a:endParaRPr lang="sr-Latn-R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>
                          <a:effectLst/>
                        </a:rPr>
                        <a:t>*Tabela ZŽN: Z (znam) Ž (želim da saznam) N (naučio/la sam)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>
                          <a:effectLst/>
                        </a:rPr>
                        <a:t> Klip TedX govornik – video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extLst>
                  <a:ext uri="{0D108BD9-81ED-4DB2-BD59-A6C34878D82A}">
                    <a16:rowId xmlns:a16="http://schemas.microsoft.com/office/drawing/2014/main" val="1467901876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>
                          <a:effectLst/>
                        </a:rPr>
                        <a:t>08.03.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r-Latn-RS" sz="1200" b="1" dirty="0">
                          <a:effectLst/>
                        </a:rPr>
                        <a:t>Održivi razvoj integralni pristup</a:t>
                      </a:r>
                      <a:r>
                        <a:rPr lang="sr-Latn-RS" sz="1200" dirty="0">
                          <a:effectLst/>
                        </a:rPr>
                        <a:t>, Dečje kompetencije i igra, Igre za 21. vek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>
                          <a:effectLst/>
                        </a:rPr>
                        <a:t>Teme za igračke, </a:t>
                      </a:r>
                      <a:r>
                        <a:rPr lang="sr-Latn-RS" sz="1200" b="1" dirty="0">
                          <a:effectLst/>
                        </a:rPr>
                        <a:t>Smernice za izradu igara ili igračaka za OR</a:t>
                      </a:r>
                      <a:endParaRPr lang="sr-Latn-R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>
                          <a:effectLst/>
                        </a:rPr>
                        <a:t>Muzej igračaka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extLst>
                  <a:ext uri="{0D108BD9-81ED-4DB2-BD59-A6C34878D82A}">
                    <a16:rowId xmlns:a16="http://schemas.microsoft.com/office/drawing/2014/main" val="65511473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>
                          <a:effectLst/>
                        </a:rPr>
                        <a:t>15.03.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r-Latn-RS" sz="1200" b="1" dirty="0">
                          <a:effectLst/>
                        </a:rPr>
                        <a:t>Pedagoške koncepcije </a:t>
                      </a:r>
                      <a:r>
                        <a:rPr lang="sr-Latn-RS" sz="1200" dirty="0">
                          <a:effectLst/>
                        </a:rPr>
                        <a:t>i pristup igri, </a:t>
                      </a:r>
                      <a:r>
                        <a:rPr lang="sr-Latn-RS" sz="1200" dirty="0" err="1">
                          <a:effectLst/>
                        </a:rPr>
                        <a:t>Waldorf</a:t>
                      </a:r>
                      <a:r>
                        <a:rPr lang="sr-Latn-RS" sz="1200" dirty="0">
                          <a:effectLst/>
                        </a:rPr>
                        <a:t> pedagogija, igra i materijali,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>
                          <a:effectLst/>
                        </a:rPr>
                        <a:t>Ređe </a:t>
                      </a:r>
                      <a:r>
                        <a:rPr lang="sr-Latn-RS" sz="1200" dirty="0" err="1">
                          <a:effectLst/>
                        </a:rPr>
                        <a:t>Emilio</a:t>
                      </a:r>
                      <a:r>
                        <a:rPr lang="sr-Latn-RS" sz="1200" dirty="0">
                          <a:effectLst/>
                        </a:rPr>
                        <a:t> pristup i igra,  </a:t>
                      </a:r>
                      <a:r>
                        <a:rPr lang="sr-Latn-RS" sz="1200" dirty="0" err="1">
                          <a:effectLst/>
                        </a:rPr>
                        <a:t>Socio</a:t>
                      </a:r>
                      <a:r>
                        <a:rPr lang="sr-Latn-RS" sz="1200" dirty="0">
                          <a:effectLst/>
                        </a:rPr>
                        <a:t>-emocionalni razvoj i igra (razvoj odnosa)</a:t>
                      </a:r>
                      <a:endParaRPr lang="sr-Latn-R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>
                          <a:effectLst/>
                        </a:rPr>
                        <a:t>Igre dece u doba pandemije/u karantinu (5 igara) D.Z.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extLst>
                  <a:ext uri="{0D108BD9-81ED-4DB2-BD59-A6C34878D82A}">
                    <a16:rowId xmlns:a16="http://schemas.microsoft.com/office/drawing/2014/main" val="3753926324"/>
                  </a:ext>
                </a:extLst>
              </a:tr>
              <a:tr h="896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>
                          <a:effectLst/>
                        </a:rPr>
                        <a:t>22.03.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r-Latn-RS" sz="1200" dirty="0">
                          <a:effectLst/>
                        </a:rPr>
                        <a:t>Pedagogija </a:t>
                      </a:r>
                      <a:r>
                        <a:rPr lang="sr-Latn-RS" sz="1200" b="1" dirty="0">
                          <a:effectLst/>
                        </a:rPr>
                        <a:t>Marije </a:t>
                      </a:r>
                      <a:r>
                        <a:rPr lang="sr-Latn-RS" sz="1200" b="1" dirty="0" err="1">
                          <a:effectLst/>
                        </a:rPr>
                        <a:t>Montesori</a:t>
                      </a:r>
                      <a:r>
                        <a:rPr lang="sr-Latn-RS" sz="1200" b="1" dirty="0">
                          <a:effectLst/>
                        </a:rPr>
                        <a:t>, 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r-Latn-RS" sz="1200" dirty="0" err="1">
                          <a:effectLst/>
                        </a:rPr>
                        <a:t>Montesori</a:t>
                      </a:r>
                      <a:r>
                        <a:rPr lang="sr-Latn-RS" sz="1200" dirty="0">
                          <a:effectLst/>
                        </a:rPr>
                        <a:t>  materijal, Igra kao metod vaspitno-obrazovnog procesa, vaspitno-obrazovne vrednosti igre,  (Film Marija </a:t>
                      </a:r>
                      <a:r>
                        <a:rPr lang="sr-Latn-RS" sz="1200" dirty="0" err="1">
                          <a:effectLst/>
                        </a:rPr>
                        <a:t>Montesori</a:t>
                      </a:r>
                      <a:r>
                        <a:rPr lang="sr-Latn-RS" sz="1200" dirty="0">
                          <a:effectLst/>
                        </a:rPr>
                        <a:t>)</a:t>
                      </a:r>
                      <a:endParaRPr lang="sr-Latn-R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>
                          <a:effectLst/>
                        </a:rPr>
                        <a:t>Prikaz knjige o pedagogiji Marije </a:t>
                      </a:r>
                      <a:r>
                        <a:rPr lang="sr-Latn-RS" sz="1200" dirty="0" err="1">
                          <a:effectLst/>
                        </a:rPr>
                        <a:t>Montesori</a:t>
                      </a:r>
                      <a:r>
                        <a:rPr lang="sr-Latn-RS" sz="1200" dirty="0">
                          <a:effectLst/>
                        </a:rPr>
                        <a:t> ili filma o Mariji </a:t>
                      </a:r>
                      <a:r>
                        <a:rPr lang="sr-Latn-RS" sz="1200" dirty="0" err="1">
                          <a:effectLst/>
                        </a:rPr>
                        <a:t>Montesori</a:t>
                      </a:r>
                      <a:r>
                        <a:rPr lang="sr-Latn-RS" sz="1200" dirty="0">
                          <a:effectLst/>
                        </a:rPr>
                        <a:t> D.Z.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Montesori</a:t>
                      </a:r>
                      <a:r>
                        <a:rPr lang="sr-Latn-R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materijal</a:t>
                      </a:r>
                    </a:p>
                  </a:txBody>
                  <a:tcPr marL="77120" marR="77120" marT="0" marB="0"/>
                </a:tc>
                <a:extLst>
                  <a:ext uri="{0D108BD9-81ED-4DB2-BD59-A6C34878D82A}">
                    <a16:rowId xmlns:a16="http://schemas.microsoft.com/office/drawing/2014/main" val="3864162680"/>
                  </a:ext>
                </a:extLst>
              </a:tr>
              <a:tr h="108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>
                          <a:effectLst/>
                        </a:rPr>
                        <a:t>29.03.</a:t>
                      </a:r>
                      <a:endParaRPr lang="sr-Latn-R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r-Latn-RS" sz="1200" dirty="0">
                          <a:effectLst/>
                        </a:rPr>
                        <a:t>Promena paradigme (klip Sir Ken </a:t>
                      </a:r>
                      <a:r>
                        <a:rPr lang="sr-Latn-RS" sz="1200" dirty="0" err="1">
                          <a:effectLst/>
                        </a:rPr>
                        <a:t>Robimson</a:t>
                      </a:r>
                      <a:r>
                        <a:rPr lang="sr-Latn-RS" sz="1200" dirty="0">
                          <a:effectLst/>
                        </a:rPr>
                        <a:t>),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b="1" dirty="0">
                          <a:effectLst/>
                        </a:rPr>
                        <a:t>Godine uzleta nova koncepcija</a:t>
                      </a:r>
                      <a:r>
                        <a:rPr lang="sr-Latn-RS" sz="1200" dirty="0">
                          <a:effectLst/>
                        </a:rPr>
                        <a:t>, Novi pojmovi u GU i igra,  Vrste podržavanja dečje  igre  (Godine uzleta)</a:t>
                      </a:r>
                      <a:endParaRPr lang="sr-Latn-R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b="1" dirty="0">
                          <a:solidFill>
                            <a:srgbClr val="FF0000"/>
                          </a:solidFill>
                          <a:effectLst/>
                        </a:rPr>
                        <a:t>*Izložba  igara i igračaka za održivi razvoj „Igre za održivost“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b="1" dirty="0">
                          <a:solidFill>
                            <a:srgbClr val="FF0000"/>
                          </a:solidFill>
                          <a:effectLst/>
                        </a:rPr>
                        <a:t>Rok 31.03.2022.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200" dirty="0">
                          <a:effectLst/>
                        </a:rPr>
                        <a:t>Teme za Plakate</a:t>
                      </a:r>
                      <a:endParaRPr lang="sr-Latn-R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120" marR="77120" marT="0" marB="0"/>
                </a:tc>
                <a:extLst>
                  <a:ext uri="{0D108BD9-81ED-4DB2-BD59-A6C34878D82A}">
                    <a16:rowId xmlns:a16="http://schemas.microsoft.com/office/drawing/2014/main" val="403011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78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5D7C93-E3E2-4F8F-BAB7-ECACD5D98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57437"/>
              </p:ext>
            </p:extLst>
          </p:nvPr>
        </p:nvGraphicFramePr>
        <p:xfrm>
          <a:off x="876469" y="972239"/>
          <a:ext cx="10439064" cy="4913523"/>
        </p:xfrm>
        <a:graphic>
          <a:graphicData uri="http://schemas.openxmlformats.org/drawingml/2006/table">
            <a:tbl>
              <a:tblPr firstRow="1" firstCol="1" bandRow="1"/>
              <a:tblGrid>
                <a:gridCol w="1000252">
                  <a:extLst>
                    <a:ext uri="{9D8B030D-6E8A-4147-A177-3AD203B41FA5}">
                      <a16:colId xmlns:a16="http://schemas.microsoft.com/office/drawing/2014/main" val="4118136565"/>
                    </a:ext>
                  </a:extLst>
                </a:gridCol>
                <a:gridCol w="6573685">
                  <a:extLst>
                    <a:ext uri="{9D8B030D-6E8A-4147-A177-3AD203B41FA5}">
                      <a16:colId xmlns:a16="http://schemas.microsoft.com/office/drawing/2014/main" val="2593538659"/>
                    </a:ext>
                  </a:extLst>
                </a:gridCol>
                <a:gridCol w="2865127">
                  <a:extLst>
                    <a:ext uri="{9D8B030D-6E8A-4147-A177-3AD203B41FA5}">
                      <a16:colId xmlns:a16="http://schemas.microsoft.com/office/drawing/2014/main" val="3953123296"/>
                    </a:ext>
                  </a:extLst>
                </a:gridCol>
              </a:tblGrid>
              <a:tr h="125391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700" b="1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05.04.</a:t>
                      </a:r>
                      <a:endParaRPr lang="sr-Latn-R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Dani autizma – Šta je autizma?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Igre dece iz </a:t>
                      </a:r>
                      <a:r>
                        <a:rPr lang="sr-Latn-RS" sz="1800" b="0" i="0" u="none" strike="noStrike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spektra</a:t>
                      </a:r>
                      <a:r>
                        <a:rPr lang="sr-Latn-RS" sz="18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autizma, Funkcionalne igre, Film </a:t>
                      </a:r>
                      <a:r>
                        <a:rPr lang="sr-Latn-RS" sz="1800" b="0" i="0" u="none" strike="noStrike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Templ</a:t>
                      </a:r>
                      <a:r>
                        <a:rPr lang="sr-Latn-RS" sz="18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Gardin.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1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Prilagođavanje igre i transformacija igre D.Z.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465216"/>
                  </a:ext>
                </a:extLst>
              </a:tr>
              <a:tr h="157560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7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12.04.</a:t>
                      </a:r>
                      <a:endParaRPr lang="sr-Latn-R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Stvaralaštvo i kreativnost;  Kultivisanje igre, 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Vrste igre </a:t>
                      </a: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(Kamenov):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funkcionalne igre, igre mašte i uloga, konstruktorske igre, igre sa gotovim pravilima; 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 izložba </a:t>
                      </a:r>
                      <a:r>
                        <a:rPr lang="sr-Latn-RS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obilaz</a:t>
                      </a:r>
                      <a:r>
                        <a:rPr lang="en-US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(ili virtuelna izložba)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317347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700" b="1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19.04.</a:t>
                      </a:r>
                      <a:endParaRPr lang="sr-Latn-R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5488" indent="-448056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29235" algn="l"/>
                          <a:tab pos="471170" algn="l"/>
                        </a:tabLst>
                      </a:pP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Intelektualni razvoj i igra</a:t>
                      </a: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Igračke i </a:t>
                      </a:r>
                      <a:r>
                        <a:rPr lang="sr-Latn-RS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igrovni</a:t>
                      </a: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materijali, Dobra igračka, Igra i učenje (igre u projektima), Didaktičke igre.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16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8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Radne listove pretvoriti u igre (3 primera) D.Z.</a:t>
                      </a:r>
                      <a:endParaRPr lang="sr-Latn-R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444460"/>
                  </a:ext>
                </a:extLst>
              </a:tr>
              <a:tr h="136369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7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26.04.</a:t>
                      </a:r>
                      <a:endParaRPr lang="sr-Latn-R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Vrste </a:t>
                      </a:r>
                      <a:r>
                        <a:rPr lang="sr-Latn-R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igrovnog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materijala </a:t>
                      </a:r>
                      <a:r>
                        <a:rPr lang="sr-Latn-R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tj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igračaka</a:t>
                      </a: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Oblikovane, neoblikovane i </a:t>
                      </a:r>
                      <a:r>
                        <a:rPr lang="sr-Latn-R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poluoblikovani</a:t>
                      </a: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(Strukturisani, </a:t>
                      </a:r>
                      <a:r>
                        <a:rPr lang="sr-Latn-R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polustrukturisani</a:t>
                      </a: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sr-Latn-R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nestrukturisan</a:t>
                      </a: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),  Materijali za igru po novom pravilniku</a:t>
                      </a:r>
                      <a:endParaRPr lang="sr-Latn-R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 kocke, takmičenje</a:t>
                      </a:r>
                      <a:endParaRPr lang="sr-Latn-R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436" marR="114436" marT="15894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10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56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CD56A3-C4CD-4485-A019-A75BF62FE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23524"/>
              </p:ext>
            </p:extLst>
          </p:nvPr>
        </p:nvGraphicFramePr>
        <p:xfrm>
          <a:off x="876469" y="1270260"/>
          <a:ext cx="10439063" cy="4317482"/>
        </p:xfrm>
        <a:graphic>
          <a:graphicData uri="http://schemas.openxmlformats.org/drawingml/2006/table">
            <a:tbl>
              <a:tblPr firstRow="1" firstCol="1" bandRow="1"/>
              <a:tblGrid>
                <a:gridCol w="1030563">
                  <a:extLst>
                    <a:ext uri="{9D8B030D-6E8A-4147-A177-3AD203B41FA5}">
                      <a16:colId xmlns:a16="http://schemas.microsoft.com/office/drawing/2014/main" val="870834673"/>
                    </a:ext>
                  </a:extLst>
                </a:gridCol>
                <a:gridCol w="6589337">
                  <a:extLst>
                    <a:ext uri="{9D8B030D-6E8A-4147-A177-3AD203B41FA5}">
                      <a16:colId xmlns:a16="http://schemas.microsoft.com/office/drawing/2014/main" val="806671925"/>
                    </a:ext>
                  </a:extLst>
                </a:gridCol>
                <a:gridCol w="2819163">
                  <a:extLst>
                    <a:ext uri="{9D8B030D-6E8A-4147-A177-3AD203B41FA5}">
                      <a16:colId xmlns:a16="http://schemas.microsoft.com/office/drawing/2014/main" val="1471295049"/>
                    </a:ext>
                  </a:extLst>
                </a:gridCol>
              </a:tblGrid>
              <a:tr h="1526341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03.05.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sr-Latn-RS" sz="18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Tipovi igre, 7 veština za budućnost</a:t>
                      </a:r>
                      <a:endParaRPr lang="sr-Latn-R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557784" indent="-9144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Igre savremene dece</a:t>
                      </a:r>
                      <a:r>
                        <a:rPr lang="sr-Latn-RS" sz="18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Savremene igračke +/- (nove, popularne igračke i igre, video igre),</a:t>
                      </a:r>
                      <a:r>
                        <a:rPr lang="sr-Latn-RS" sz="32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6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Igra kao TH (igre uloga), </a:t>
                      </a:r>
                      <a:endParaRPr lang="sr-Latn-R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1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Alatke da se napravi </a:t>
                      </a:r>
                      <a:r>
                        <a:rPr lang="sr-Latn-RS" sz="1800" b="0" i="1" u="none" strike="noStrike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igrica</a:t>
                      </a:r>
                      <a:r>
                        <a:rPr lang="sr-Latn-RS" sz="1800" b="0" i="1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 računaru D.Z</a:t>
                      </a:r>
                      <a:r>
                        <a:rPr lang="sr-Latn-RS" sz="1800" b="1" i="1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sr-Latn-R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84702"/>
                  </a:ext>
                </a:extLst>
              </a:tr>
              <a:tr h="69778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10.05.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Porodica i igra, </a:t>
                      </a: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Tradicionalne igre, Kulturološki aspekt igre (klip Mali </a:t>
                      </a:r>
                      <a:r>
                        <a:rPr lang="sr-Latn-R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talibani</a:t>
                      </a:r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Igra u romskom naselju)</a:t>
                      </a:r>
                      <a:endParaRPr lang="sr-Latn-R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*„</a:t>
                      </a:r>
                      <a:r>
                        <a:rPr lang="sr-Latn-R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Plakatovizija</a:t>
                      </a:r>
                      <a:r>
                        <a:rPr lang="sr-Latn-R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“– Izložba plakata (rok 12.05.)</a:t>
                      </a:r>
                      <a:endParaRPr lang="sr-Latn-RS" sz="2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094450"/>
                  </a:ext>
                </a:extLst>
              </a:tr>
              <a:tr h="1009418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17.05.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sr-Latn-R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NTC</a:t>
                      </a: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program i učenje, NTC poligon,  NTC igre i igračke (slagalice, domine, karte </a:t>
                      </a:r>
                      <a:r>
                        <a:rPr lang="sr-Latn-RS" sz="18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memori</a:t>
                      </a: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društvena igra…), Pokretne igre</a:t>
                      </a:r>
                      <a:endParaRPr lang="sr-Latn-R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Kreiranje poligon NTC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09585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24.05.</a:t>
                      </a:r>
                      <a:endParaRPr lang="sr-Latn-RS" sz="2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sr-Latn-R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Kolokvijum</a:t>
                      </a:r>
                      <a:endParaRPr lang="sr-Latn-R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Osvrt na tabelu ZŽN  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92815"/>
                  </a:ext>
                </a:extLst>
              </a:tr>
              <a:tr h="69778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1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31.05.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100"/>
                        <a:buFont typeface="+mj-lt"/>
                        <a:buNone/>
                      </a:pP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Sumiranje poena, rezime predmeta </a:t>
                      </a:r>
                      <a:endParaRPr lang="sr-Latn-R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Sumiranje poena i priprema za ispit</a:t>
                      </a:r>
                      <a:endParaRPr lang="sr-Latn-R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857" marR="110857" marT="15397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6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84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Igra </a:t>
            </a:r>
            <a:br>
              <a:rPr lang="sr-Latn-RS" dirty="0"/>
            </a:br>
            <a:r>
              <a:rPr lang="sr-Latn-RS" dirty="0"/>
              <a:t>(Promislite)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1396D6-2206-4B9A-AE4D-6E842FFB7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7140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182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1243</TotalTime>
  <Words>1363</Words>
  <Application>Microsoft Office PowerPoint</Application>
  <PresentationFormat>Widescreen</PresentationFormat>
  <Paragraphs>172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Garamond</vt:lpstr>
      <vt:lpstr>Savon</vt:lpstr>
      <vt:lpstr>Dečja igra i stvaralaštvo</vt:lpstr>
      <vt:lpstr>Obavezan predmet  (ESPB 5)  za školsku 2021/2022.  na osnovnim studijama  IV semestar </vt:lpstr>
      <vt:lpstr>Zašto ovaj predmet?</vt:lpstr>
      <vt:lpstr>Setite se …</vt:lpstr>
      <vt:lpstr>PowerPoint Presentation</vt:lpstr>
      <vt:lpstr>Plan rada</vt:lpstr>
      <vt:lpstr>PowerPoint Presentation</vt:lpstr>
      <vt:lpstr>PowerPoint Presentation</vt:lpstr>
      <vt:lpstr>Igra  (Promislite)</vt:lpstr>
      <vt:lpstr>G. Učionica (materijali i zadaci)</vt:lpstr>
      <vt:lpstr>Konsultacije</vt:lpstr>
      <vt:lpstr>Teme za zadatke</vt:lpstr>
      <vt:lpstr>Umesto seminarskog rada  i praktične vežbe </vt:lpstr>
      <vt:lpstr>Min 30 poena je uslov za ispit</vt:lpstr>
      <vt:lpstr>LITERATURA: </vt:lpstr>
      <vt:lpstr>Članci i dodatna literatura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Dečja igra i stvaralaštvo</dc:title>
  <dc:creator>Korisnik</dc:creator>
  <cp:lastModifiedBy>Korisnik</cp:lastModifiedBy>
  <cp:revision>4</cp:revision>
  <dcterms:created xsi:type="dcterms:W3CDTF">2022-02-20T12:02:08Z</dcterms:created>
  <dcterms:modified xsi:type="dcterms:W3CDTF">2022-02-22T07:20:02Z</dcterms:modified>
</cp:coreProperties>
</file>